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05" r:id="rId15"/>
    <p:sldId id="311" r:id="rId16"/>
    <p:sldId id="292" r:id="rId17"/>
    <p:sldId id="306" r:id="rId18"/>
    <p:sldId id="307" r:id="rId19"/>
    <p:sldId id="308" r:id="rId20"/>
    <p:sldId id="309" r:id="rId21"/>
    <p:sldId id="310" r:id="rId22"/>
    <p:sldId id="312" r:id="rId23"/>
    <p:sldId id="293" r:id="rId24"/>
    <p:sldId id="298" r:id="rId25"/>
    <p:sldId id="299" r:id="rId26"/>
    <p:sldId id="297" r:id="rId27"/>
    <p:sldId id="295" r:id="rId28"/>
    <p:sldId id="296" r:id="rId29"/>
    <p:sldId id="315" r:id="rId30"/>
    <p:sldId id="302" r:id="rId31"/>
    <p:sldId id="316" r:id="rId32"/>
    <p:sldId id="317" r:id="rId33"/>
    <p:sldId id="314" r:id="rId34"/>
    <p:sldId id="318" r:id="rId35"/>
    <p:sldId id="319" r:id="rId36"/>
    <p:sldId id="320" r:id="rId37"/>
    <p:sldId id="321" r:id="rId38"/>
    <p:sldId id="322" r:id="rId39"/>
    <p:sldId id="313" r:id="rId40"/>
    <p:sldId id="323" r:id="rId41"/>
    <p:sldId id="324" r:id="rId42"/>
    <p:sldId id="325" r:id="rId43"/>
    <p:sldId id="326" r:id="rId44"/>
    <p:sldId id="294" r:id="rId45"/>
    <p:sldId id="327" r:id="rId46"/>
    <p:sldId id="300" r:id="rId47"/>
    <p:sldId id="301" r:id="rId48"/>
    <p:sldId id="328" r:id="rId49"/>
    <p:sldId id="329" r:id="rId50"/>
    <p:sldId id="330" r:id="rId5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0"/>
    <p:restoredTop sz="94689"/>
  </p:normalViewPr>
  <p:slideViewPr>
    <p:cSldViewPr snapToGrid="0">
      <p:cViewPr varScale="1">
        <p:scale>
          <a:sx n="175" d="100"/>
          <a:sy n="175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busgreyling.medium.com/contrastive-chain-of-thought-prompting-cc8c5b75a6e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andalf.lakera.ai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al78ACtGTc&amp;ab_channel=SequoiaCapita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activations become serial numbers representing concepts called “vector embeddings”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/>
          </a:bodyPr>
          <a:lstStyle/>
          <a:p>
            <a:r>
              <a:rPr lang="en-US" dirty="0"/>
              <a:t>Responses are built concept by concept, token by token.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FB5-5DBB-447A-3025-3000CB6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4414" cy="594000"/>
          </a:xfrm>
        </p:spPr>
        <p:txBody>
          <a:bodyPr>
            <a:normAutofit/>
          </a:bodyPr>
          <a:lstStyle/>
          <a:p>
            <a:r>
              <a:rPr lang="en-US" dirty="0"/>
              <a:t>LM-Studio Setup  - download a small model for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E5CD4-3F00-045A-528A-CEE36CE20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791" y="675463"/>
            <a:ext cx="6718777" cy="4188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5DC46B-1A14-7759-9F4F-36036F9E8107}"/>
              </a:ext>
            </a:extLst>
          </p:cNvPr>
          <p:cNvSpPr/>
          <p:nvPr/>
        </p:nvSpPr>
        <p:spPr>
          <a:xfrm>
            <a:off x="4200740" y="3458220"/>
            <a:ext cx="3953233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7BF4B-DEF8-5573-2008-6A826CDE0EDB}"/>
              </a:ext>
            </a:extLst>
          </p:cNvPr>
          <p:cNvSpPr/>
          <p:nvPr/>
        </p:nvSpPr>
        <p:spPr>
          <a:xfrm>
            <a:off x="1678693" y="1640928"/>
            <a:ext cx="2384544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97E2E-1A10-E419-C7FE-EA66A01E9131}"/>
              </a:ext>
            </a:extLst>
          </p:cNvPr>
          <p:cNvSpPr/>
          <p:nvPr/>
        </p:nvSpPr>
        <p:spPr>
          <a:xfrm>
            <a:off x="2346733" y="859996"/>
            <a:ext cx="403343" cy="17815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03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0943-A9C1-8267-C382-2B6A923F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26" y="180366"/>
            <a:ext cx="7689601" cy="594000"/>
          </a:xfrm>
        </p:spPr>
        <p:txBody>
          <a:bodyPr/>
          <a:lstStyle/>
          <a:p>
            <a:r>
              <a:rPr lang="en-US" dirty="0"/>
              <a:t>Comparing our local model to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B9D70-9C48-BE3F-42F2-A5DD03EBB938}"/>
              </a:ext>
            </a:extLst>
          </p:cNvPr>
          <p:cNvSpPr/>
          <p:nvPr/>
        </p:nvSpPr>
        <p:spPr>
          <a:xfrm>
            <a:off x="473825" y="1111160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0DA33-A3F0-A68B-723A-E6A1E3E9E6D5}"/>
              </a:ext>
            </a:extLst>
          </p:cNvPr>
          <p:cNvSpPr/>
          <p:nvPr/>
        </p:nvSpPr>
        <p:spPr>
          <a:xfrm>
            <a:off x="3397134" y="1111159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F00A7-A80F-AC7B-35EB-FA129E3003AC}"/>
              </a:ext>
            </a:extLst>
          </p:cNvPr>
          <p:cNvSpPr/>
          <p:nvPr/>
        </p:nvSpPr>
        <p:spPr>
          <a:xfrm>
            <a:off x="6320443" y="1136325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4273D-E922-D3BB-3681-F98CCFD9955C}"/>
              </a:ext>
            </a:extLst>
          </p:cNvPr>
          <p:cNvSpPr txBox="1"/>
          <p:nvPr/>
        </p:nvSpPr>
        <p:spPr>
          <a:xfrm>
            <a:off x="746925" y="1196300"/>
            <a:ext cx="99802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Gemma 2B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CA723-51E9-21C1-B262-B97BA2DB56BB}"/>
              </a:ext>
            </a:extLst>
          </p:cNvPr>
          <p:cNvSpPr txBox="1"/>
          <p:nvPr/>
        </p:nvSpPr>
        <p:spPr>
          <a:xfrm>
            <a:off x="3479061" y="1196301"/>
            <a:ext cx="15735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chatGPT-3.5-turbo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85075-91FB-14C3-88B1-C2EA8D475905}"/>
              </a:ext>
            </a:extLst>
          </p:cNvPr>
          <p:cNvSpPr txBox="1"/>
          <p:nvPr/>
        </p:nvSpPr>
        <p:spPr>
          <a:xfrm>
            <a:off x="6641004" y="1196302"/>
            <a:ext cx="9579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chatGPT-4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CA69C-B0DE-3C18-CAC9-0A0568C8124B}"/>
              </a:ext>
            </a:extLst>
          </p:cNvPr>
          <p:cNvSpPr/>
          <p:nvPr/>
        </p:nvSpPr>
        <p:spPr>
          <a:xfrm>
            <a:off x="473824" y="4253283"/>
            <a:ext cx="1737359" cy="707884"/>
          </a:xfrm>
          <a:prstGeom prst="rect">
            <a:avLst/>
          </a:prstGeom>
          <a:solidFill>
            <a:srgbClr val="7030A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rgbClr val="FAFAFF"/>
                </a:solidFill>
              </a:rPr>
              <a:t>After class, you can try other models like llama-3 8B which is very robust for a small model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72AC1-3573-F102-A942-C4F4DD3F4753}"/>
              </a:ext>
            </a:extLst>
          </p:cNvPr>
          <p:cNvSpPr txBox="1"/>
          <p:nvPr/>
        </p:nvSpPr>
        <p:spPr>
          <a:xfrm>
            <a:off x="473824" y="1591827"/>
            <a:ext cx="156279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Open-Source Google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Q8: 8-bit integer would be 256 distinct values, typically ranging from -128 to 127 or from 0 to 255, depending upon the usage for vectors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0BBD5C-915D-19C2-0F78-ED4B7911AD7A}"/>
              </a:ext>
            </a:extLst>
          </p:cNvPr>
          <p:cNvSpPr txBox="1"/>
          <p:nvPr/>
        </p:nvSpPr>
        <p:spPr>
          <a:xfrm>
            <a:off x="3420000" y="1564867"/>
            <a:ext cx="1562794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175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03DD2-12D5-299B-AE1C-9C0A016AB11C}"/>
              </a:ext>
            </a:extLst>
          </p:cNvPr>
          <p:cNvSpPr txBox="1"/>
          <p:nvPr/>
        </p:nvSpPr>
        <p:spPr>
          <a:xfrm>
            <a:off x="6338584" y="1564054"/>
            <a:ext cx="156279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8*220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=1.7T Parameters </a:t>
            </a:r>
          </a:p>
          <a:p>
            <a:pPr marL="115888" indent="-107950"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F79EE-EDB8-3342-FCD9-4D9858CDD815}"/>
              </a:ext>
            </a:extLst>
          </p:cNvPr>
          <p:cNvSpPr txBox="1"/>
          <p:nvPr/>
        </p:nvSpPr>
        <p:spPr>
          <a:xfrm>
            <a:off x="506355" y="3384218"/>
            <a:ext cx="166254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2 billion parameters * 1 byte per parameter = 2 billion bytes = 2 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407AA-C9E0-2E1B-04CE-7FC7DA3471B0}"/>
              </a:ext>
            </a:extLst>
          </p:cNvPr>
          <p:cNvSpPr txBox="1"/>
          <p:nvPr/>
        </p:nvSpPr>
        <p:spPr>
          <a:xfrm>
            <a:off x="3479060" y="3239313"/>
            <a:ext cx="157350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175 billion parameters * 4 bytes per parameter = 700 billion bytes = 700 GB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CA6E7-AAFD-FA18-A8F5-64CBB74C9FEF}"/>
              </a:ext>
            </a:extLst>
          </p:cNvPr>
          <p:cNvSpPr txBox="1"/>
          <p:nvPr/>
        </p:nvSpPr>
        <p:spPr>
          <a:xfrm>
            <a:off x="6338584" y="3316257"/>
            <a:ext cx="171921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6.8 trillion bytes = 6.8 million GB = 6800 TB = 6.8 PB (Petabytes)</a:t>
            </a:r>
          </a:p>
        </p:txBody>
      </p:sp>
    </p:spTree>
    <p:extLst>
      <p:ext uri="{BB962C8B-B14F-4D97-AF65-F5344CB8AC3E}">
        <p14:creationId xmlns:p14="http://schemas.microsoft.com/office/powerpoint/2010/main" val="37968664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3C1DF-6093-5893-20AC-3F67868BAD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93" y="654440"/>
            <a:ext cx="7124414" cy="44409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DDCFA-FB49-8137-C6B4-0F471379F56D}"/>
              </a:ext>
            </a:extLst>
          </p:cNvPr>
          <p:cNvSpPr/>
          <p:nvPr/>
        </p:nvSpPr>
        <p:spPr>
          <a:xfrm>
            <a:off x="2908206" y="78780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CC56A-869A-538E-1607-FEC156C721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6647" y="631767"/>
            <a:ext cx="3912131" cy="44567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16D3A7-B8B4-960A-7A5E-CFA331AF884B}"/>
              </a:ext>
            </a:extLst>
          </p:cNvPr>
          <p:cNvSpPr/>
          <p:nvPr/>
        </p:nvSpPr>
        <p:spPr>
          <a:xfrm>
            <a:off x="3100710" y="137969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694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3695-E06A-4D0A-C645-5B53E3EF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server and then start your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A053D-A21A-8C5D-F3ED-8DF2883AD6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433" y="577861"/>
            <a:ext cx="5575316" cy="44284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6F2D10-D8BF-45DD-9DB4-531880DE43E4}"/>
              </a:ext>
            </a:extLst>
          </p:cNvPr>
          <p:cNvSpPr/>
          <p:nvPr/>
        </p:nvSpPr>
        <p:spPr>
          <a:xfrm>
            <a:off x="2041931" y="1904427"/>
            <a:ext cx="433137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A66A1-FBD3-8930-5654-A2A6004AEC1B}"/>
              </a:ext>
            </a:extLst>
          </p:cNvPr>
          <p:cNvSpPr/>
          <p:nvPr/>
        </p:nvSpPr>
        <p:spPr>
          <a:xfrm>
            <a:off x="3404364" y="2854349"/>
            <a:ext cx="789501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567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0843-B945-5250-9726-12EB7AA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1C0F-BC9F-11F7-974B-15D18B2260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4073" y="731160"/>
            <a:ext cx="5055979" cy="4015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61CD3-8739-A9D8-7F14-5B258D9993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9" y="1926424"/>
            <a:ext cx="3823762" cy="171055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A02583-7619-7316-6322-CB64CE6907CE}"/>
              </a:ext>
            </a:extLst>
          </p:cNvPr>
          <p:cNvSpPr/>
          <p:nvPr/>
        </p:nvSpPr>
        <p:spPr>
          <a:xfrm>
            <a:off x="3114460" y="2770701"/>
            <a:ext cx="344446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8344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8EF85-04C9-5B58-9F62-174A37745B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196" y="0"/>
            <a:ext cx="51618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22EE-38E8-1407-9D10-45931ED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017A-AD31-597D-BC2E-B4EDBAD070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C9A5D-A40C-DC73-1A96-03230CD2CBA8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78A81-F098-5B72-3FF6-65E7754B8AD8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276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A_lm-studio.R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3D968-AEFF-E062-4A4F-7487386519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15" y="531824"/>
            <a:ext cx="4134249" cy="40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F1B-B9E0-679B-5CB4-7C597E8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</a:t>
            </a:r>
            <a:r>
              <a:rPr lang="en-US"/>
              <a:t>stumble easily.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96C88-8936-F695-624C-21C4F1D9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24" y="215900"/>
            <a:ext cx="4800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46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concept if what it will do in the future.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151" y="871360"/>
            <a:ext cx="5691629" cy="1623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151" y="3006297"/>
            <a:ext cx="5691629" cy="16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53" y="1639388"/>
            <a:ext cx="356240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93232-C18B-F422-F4F9-2B547F25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18857" y="-1"/>
            <a:ext cx="5225143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</a:t>
            </a:r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B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08600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0E4B-E1BB-27EC-A16B-40104776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Contrastive Chain of thought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74876-4A2F-E081-149B-102F135BA7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435" y="731160"/>
            <a:ext cx="6417129" cy="3786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7BF53-F0D1-99C3-344D-04216F165493}"/>
              </a:ext>
            </a:extLst>
          </p:cNvPr>
          <p:cNvSpPr txBox="1"/>
          <p:nvPr/>
        </p:nvSpPr>
        <p:spPr>
          <a:xfrm>
            <a:off x="1289957" y="4517321"/>
            <a:ext cx="64171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https://cobusgreyling.medium.com/contrastive-chain-of-thought-prompting-cc8c5b75a6e0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642900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A2E7-9F4C-4E23-C72B-CD29C9BF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59DEC-814C-5ECD-A7E9-47A20A26FD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92905"/>
            <a:ext cx="7772400" cy="17576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E2FEE-A2E4-C036-9F1C-F68A2FD9BCCE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shows some example math and some poorly ordered math.  This is trying to negate some specific ordering and math combinations.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58722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C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E817F-EBCD-3BAA-3EA8-7C4701F6E7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2491590"/>
            <a:ext cx="4240040" cy="1913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2ED62-7670-BE37-675B-E1A5DA07C8BC}"/>
              </a:ext>
            </a:extLst>
          </p:cNvPr>
          <p:cNvSpPr txBox="1"/>
          <p:nvPr/>
        </p:nvSpPr>
        <p:spPr>
          <a:xfrm>
            <a:off x="6575754" y="4773595"/>
            <a:ext cx="2404960" cy="307775"/>
          </a:xfrm>
          <a:prstGeom prst="rect">
            <a:avLst/>
          </a:prstGeom>
          <a:solidFill>
            <a:srgbClr val="FF4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 couldn’t find 2023 data!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74F8D-08FE-4154-9FDB-6A829B2BAD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2491590"/>
            <a:ext cx="4240040" cy="19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censorship.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8DE6-AFDA-2454-A1D3-DDF29B9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2E747-EA27-AF60-4C7A-F274D86053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23209"/>
            <a:ext cx="7772400" cy="32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074F-A1DB-A1DC-50A2-4A1132B002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91028"/>
            <a:ext cx="5141771" cy="4134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F745BC-D6B4-4366-7880-68EB0D4AE1B3}"/>
              </a:ext>
            </a:extLst>
          </p:cNvPr>
          <p:cNvSpPr/>
          <p:nvPr/>
        </p:nvSpPr>
        <p:spPr>
          <a:xfrm>
            <a:off x="5829300" y="3494314"/>
            <a:ext cx="963386" cy="19594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AAE36-22D5-02CA-9637-A2A60478A6CE}"/>
              </a:ext>
            </a:extLst>
          </p:cNvPr>
          <p:cNvSpPr/>
          <p:nvPr/>
        </p:nvSpPr>
        <p:spPr>
          <a:xfrm>
            <a:off x="3956957" y="3687537"/>
            <a:ext cx="508907" cy="13334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438C2-E5C8-205D-ADE1-FE3EA1AD5980}"/>
              </a:ext>
            </a:extLst>
          </p:cNvPr>
          <p:cNvSpPr/>
          <p:nvPr/>
        </p:nvSpPr>
        <p:spPr>
          <a:xfrm>
            <a:off x="2770414" y="4035880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03E6D-DD11-BF5E-F82C-AA4C7B95A358}"/>
              </a:ext>
            </a:extLst>
          </p:cNvPr>
          <p:cNvSpPr/>
          <p:nvPr/>
        </p:nvSpPr>
        <p:spPr>
          <a:xfrm>
            <a:off x="4939393" y="1722666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B73B3-A760-E530-B976-D97CECDA2FF9}"/>
              </a:ext>
            </a:extLst>
          </p:cNvPr>
          <p:cNvSpPr/>
          <p:nvPr/>
        </p:nvSpPr>
        <p:spPr>
          <a:xfrm>
            <a:off x="5829300" y="2203908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0B44-4C20-3870-F596-1D4A5F9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a basic jailbreak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31612-3268-1590-BAAB-03A1064295F1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D_Gemma_DecompRecon_Jailbreak.txt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44BD4-B4A0-63FF-D792-C03DEFF1F476}"/>
              </a:ext>
            </a:extLst>
          </p:cNvPr>
          <p:cNvSpPr txBox="1"/>
          <p:nvPr/>
        </p:nvSpPr>
        <p:spPr>
          <a:xfrm>
            <a:off x="302076" y="1263693"/>
            <a:ext cx="6955973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Open up the text file.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Copy the text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In R, overwrite your prompt object using DOUBLE quote for the string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820A0-5FB0-ABBC-99F9-D481F596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6" y="2022684"/>
            <a:ext cx="24765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92941-57DB-7867-5632-0D1D1622C3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76" y="2534888"/>
            <a:ext cx="5110843" cy="1657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09923-9824-F226-71E9-F1E2C75D9178}"/>
              </a:ext>
            </a:extLst>
          </p:cNvPr>
          <p:cNvSpPr txBox="1"/>
          <p:nvPr/>
        </p:nvSpPr>
        <p:spPr>
          <a:xfrm>
            <a:off x="225824" y="4475429"/>
            <a:ext cx="695597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accent1"/>
                </a:solidFill>
              </a:rPr>
              <a:t>4. Using this new prompt object rerun your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-studio script.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87553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133F-8533-B07E-3596-B4D024E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Thus, LLM security &amp; observability is an emerging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50DA-B7B5-8D87-583E-06901818F282}"/>
              </a:ext>
            </a:extLst>
          </p:cNvPr>
          <p:cNvSpPr txBox="1"/>
          <p:nvPr/>
        </p:nvSpPr>
        <p:spPr>
          <a:xfrm>
            <a:off x="152400" y="4620280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  <a:hlinkClick r:id="rId2"/>
              </a:rPr>
              <a:t>https://gandalf.lakera.ai/</a:t>
            </a:r>
            <a:endParaRPr lang="en-US" dirty="0">
              <a:solidFill>
                <a:srgbClr val="FAFAFF"/>
              </a:solidFill>
            </a:endParaRPr>
          </a:p>
          <a:p>
            <a:endParaRPr lang="en-US" dirty="0">
              <a:solidFill>
                <a:srgbClr val="FAFA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8A731-12F8-4589-CECD-7964530D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66" y="675640"/>
            <a:ext cx="43307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2992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205024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 future is “agentic”!</a:t>
            </a:r>
            <a:br>
              <a:rPr lang="en-US" sz="4000" dirty="0"/>
            </a:br>
            <a:r>
              <a:rPr lang="en-US" sz="2200" dirty="0"/>
              <a:t>Multiple LLMs will interact to solve subset tasks leading to a goal.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12705-E8B7-B5C5-9A69-79E79C8E5F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9949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02E7-F1DD-8E1B-BFE6-19DE6F26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there is a lot of promise.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112902-1201-2D33-CB4D-5E30853A870E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next 24months will hav</a:t>
            </a:r>
            <a:r>
              <a:rPr lang="en-US" dirty="0">
                <a:solidFill>
                  <a:srgbClr val="FAFAFF"/>
                </a:solidFill>
              </a:rPr>
              <a:t>e “agentic” workflows, not bigger models.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D300E-3ED0-8D18-F851-D5670B9390DD}"/>
              </a:ext>
            </a:extLst>
          </p:cNvPr>
          <p:cNvSpPr txBox="1"/>
          <p:nvPr/>
        </p:nvSpPr>
        <p:spPr>
          <a:xfrm>
            <a:off x="6227805" y="1598400"/>
            <a:ext cx="2599038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</a:rPr>
              <a:t>Agentic workflows take us beyond the simple question-and-answer exchanges that have defined our initial forays into AI. Instead, they involve a cyclical process where AI systems continually refine their outputs, learn from interactions, and contribute more effectively over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CC7C7-38D3-47B8-4761-776698DDC3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98" y="731160"/>
            <a:ext cx="3894268" cy="37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650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2745-DCEC-3A4D-517E-F37E2C4A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agent workflows are emerging.</a:t>
            </a:r>
          </a:p>
        </p:txBody>
      </p:sp>
      <p:pic>
        <p:nvPicPr>
          <p:cNvPr id="4100" name="Picture 4" descr="Multi AI Agent Workflow—The End Is Nigh For Devs | by Reflections &amp; Ideas -  Desmond Loh | Medium">
            <a:extLst>
              <a:ext uri="{FF2B5EF4-FFF2-40B4-BE49-F238E27FC236}">
                <a16:creationId xmlns:a16="http://schemas.microsoft.com/office/drawing/2014/main" id="{6452A54C-4C69-0CAB-1631-A8553D18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665" y="1066718"/>
            <a:ext cx="5980669" cy="30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70D64-1CB8-EF7A-032C-D03AFC5DA964}"/>
              </a:ext>
            </a:extLst>
          </p:cNvPr>
          <p:cNvSpPr txBox="1"/>
          <p:nvPr/>
        </p:nvSpPr>
        <p:spPr>
          <a:xfrm>
            <a:off x="164757" y="4744730"/>
            <a:ext cx="648729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https://www.youtube.com/watch?v=sal78ACtGTc&amp;ab_channel=SequoiaCapital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1240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5B0E-A0D3-330F-F434-C1DC9FBA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E_agenticExample.R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C11C-8FD9-05D3-6C3A-8C50150EAA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805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F232-06F6-6582-38D5-590E6E49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Primer on Agentic Systems – see video </a:t>
            </a:r>
            <a:r>
              <a:rPr lang="en-US" sz="2000" dirty="0"/>
              <a:t>agentic_explanation.mp4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CB962-D11C-E0C9-0C23-8A17BB6C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31160"/>
            <a:ext cx="7620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922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FD37-E273-A5B5-9809-025F7B7A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70130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Agentic Workflows can become more complicated – </a:t>
            </a:r>
            <a:r>
              <a:rPr lang="en-US" sz="2700" dirty="0"/>
              <a:t>see video 7_agents.mp4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A77B9-4556-CBB7-6A15-95B34226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93" y="998220"/>
            <a:ext cx="6961414" cy="37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02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1041</Words>
  <Application>Microsoft Macintosh PowerPoint</Application>
  <PresentationFormat>On-screen Show (16:9)</PresentationFormat>
  <Paragraphs>125</Paragraphs>
  <Slides>50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Helvetica</vt:lpstr>
      <vt:lpstr>Roboto</vt:lpstr>
      <vt:lpstr>source-serif-pro</vt:lpstr>
      <vt:lpstr>DataRobot – Presentation Master Dark</vt:lpstr>
      <vt:lpstr>All aboard the AI Hype Train!</vt:lpstr>
      <vt:lpstr>Get off my lawn! AI is just pattern recognition.</vt:lpstr>
      <vt:lpstr>Types of ML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The activations become serial numbers representing concepts called “vector embeddings”</vt:lpstr>
      <vt:lpstr>In a hyperspace words &amp; concepts are identified in close proximity.</vt:lpstr>
      <vt:lpstr>Responses are built concept by concept, token by token.</vt:lpstr>
      <vt:lpstr>LLMs build token by token to construct a response.</vt:lpstr>
      <vt:lpstr>LM-Studio Setup  - download a small model for learning</vt:lpstr>
      <vt:lpstr>Comparing our local model to chatGPT</vt:lpstr>
      <vt:lpstr>Once downloaded, load the model</vt:lpstr>
      <vt:lpstr>Test your local LLM using the chat interface.</vt:lpstr>
      <vt:lpstr>Click on the server and then start your local server.</vt:lpstr>
      <vt:lpstr>Now let’s use R to interface with the local server.</vt:lpstr>
      <vt:lpstr>API Inputs to watch out for.</vt:lpstr>
      <vt:lpstr>Open A_lm-studio.R</vt:lpstr>
      <vt:lpstr>LLMs stumble easily.</vt:lpstr>
      <vt:lpstr>Fails relatively simple tasks.</vt:lpstr>
      <vt:lpstr>Context window matters.</vt:lpstr>
      <vt:lpstr>Hallucinations.</vt:lpstr>
      <vt:lpstr>Prompting really matters.</vt:lpstr>
      <vt:lpstr>Knowledge of the physical world is incomplete.</vt:lpstr>
      <vt:lpstr>No concept if what it will do in the future.</vt:lpstr>
      <vt:lpstr>Ask questions carefully when seeking answers.</vt:lpstr>
      <vt:lpstr>Basic Prompt – Use the R script to follow this format.</vt:lpstr>
      <vt:lpstr>In the script, add positive and negative examples to the prompt.</vt:lpstr>
      <vt:lpstr>Chain of thought prompting</vt:lpstr>
      <vt:lpstr>Contrastive Chain of thought</vt:lpstr>
      <vt:lpstr>PowerPoint Presentation</vt:lpstr>
      <vt:lpstr>COSTAR</vt:lpstr>
      <vt:lpstr>Longer prompt with specific aspects.</vt:lpstr>
      <vt:lpstr>Asking for citations…risky business!</vt:lpstr>
      <vt:lpstr>Asking for citations…risky business!</vt:lpstr>
      <vt:lpstr>LLMs are usually censored to avoid bias &amp; offensive content.  Jailbreak prompts exist to overcome censorship.</vt:lpstr>
      <vt:lpstr>PowerPoint Presentation</vt:lpstr>
      <vt:lpstr>Jailbreak</vt:lpstr>
      <vt:lpstr>Open up a basic jailbreak</vt:lpstr>
      <vt:lpstr>There are multiple jailbreak prompts, be aware people use them in production systems! Don’t do this.</vt:lpstr>
      <vt:lpstr>Thus, LLM security &amp; observability is an emerging business</vt:lpstr>
      <vt:lpstr>The future is “agentic”! Multiple LLMs will interact to solve subset tasks leading to a goal.  </vt:lpstr>
      <vt:lpstr>Realistically there is a lot of promise.</vt:lpstr>
      <vt:lpstr>Problem solving agent workflows are emerging.</vt:lpstr>
      <vt:lpstr>Open E_agenticExample.R</vt:lpstr>
      <vt:lpstr>Primer on Agentic Systems – see video agentic_explanation.mp4</vt:lpstr>
      <vt:lpstr>Agentic Workflows can become more complicated – see video 7_agents.mp4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16</cp:revision>
  <dcterms:modified xsi:type="dcterms:W3CDTF">2024-05-22T02:04:45Z</dcterms:modified>
</cp:coreProperties>
</file>